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14"/>
  </p:notesMasterIdLst>
  <p:handoutMasterIdLst>
    <p:handoutMasterId r:id="rId15"/>
  </p:handoutMasterIdLst>
  <p:sldIdLst>
    <p:sldId id="447" r:id="rId3"/>
    <p:sldId id="594" r:id="rId4"/>
    <p:sldId id="606" r:id="rId5"/>
    <p:sldId id="609" r:id="rId6"/>
    <p:sldId id="614" r:id="rId7"/>
    <p:sldId id="615" r:id="rId8"/>
    <p:sldId id="616" r:id="rId9"/>
    <p:sldId id="608" r:id="rId10"/>
    <p:sldId id="610" r:id="rId11"/>
    <p:sldId id="611" r:id="rId12"/>
    <p:sldId id="60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 A. Cancho" initials="CAC" lastIdx="2" clrIdx="0">
    <p:extLst/>
  </p:cmAuthor>
  <p:cmAuthor id="2" name="Julianna Flanagan" initials="JF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595959"/>
    <a:srgbClr val="0551AE"/>
    <a:srgbClr val="5B9BD5"/>
    <a:srgbClr val="05514A"/>
    <a:srgbClr val="7030A4"/>
    <a:srgbClr val="5B9BE7"/>
    <a:srgbClr val="0082AB"/>
    <a:srgbClr val="0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 autoAdjust="0"/>
    <p:restoredTop sz="88235" autoAdjust="0"/>
  </p:normalViewPr>
  <p:slideViewPr>
    <p:cSldViewPr>
      <p:cViewPr>
        <p:scale>
          <a:sx n="100" d="100"/>
          <a:sy n="100" d="100"/>
        </p:scale>
        <p:origin x="286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870"/>
    </p:cViewPr>
  </p:sorterViewPr>
  <p:notesViewPr>
    <p:cSldViewPr>
      <p:cViewPr varScale="1">
        <p:scale>
          <a:sx n="71" d="100"/>
          <a:sy n="71" d="100"/>
        </p:scale>
        <p:origin x="313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EFA30-3FD1-4809-8561-D45E80AB06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EE77A-08BA-4B6F-AEB3-DDAE6376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47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1D56-4171-49BB-A035-ABEEB6969210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9B16F-4938-4681-8899-4BD412DDB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8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70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3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6858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A8E48989-3616-47CC-A4E3-7B8F52EA802B}" type="datetime1">
              <a:rPr lang="en-US" smtClean="0"/>
              <a:t>9/3/17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6"/>
            <a:ext cx="8410104" cy="983693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5" y="1788583"/>
            <a:ext cx="4133273" cy="4399780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11"/>
            <a:ext cx="4133088" cy="4402163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5" y="1429562"/>
            <a:ext cx="4133273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41"/>
            <a:ext cx="4133088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81AB9FEB-FC5C-4C79-912A-5DC2A2B7D3E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61D154-B7BD-4E07-8CBF-E730DB33A9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3DCC5E-466E-4E65-8135-6F20E2DCAEF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3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3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10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10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10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10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40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8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8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8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8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9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2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7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7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7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7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6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7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5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5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5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5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9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/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" name="Slide Number Placeholder 2"/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66845AAB-4DB9-42F4-A108-7D87CAD4F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874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4064003"/>
            <a:ext cx="3978929" cy="1751263"/>
          </a:xfrm>
        </p:spPr>
        <p:txBody>
          <a:bodyPr/>
          <a:lstStyle>
            <a:lvl1pPr>
              <a:defRPr sz="225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8B1F43-10A5-4B23-8585-5BA925CDDD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46514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3075216"/>
            <a:ext cx="3978929" cy="1950356"/>
          </a:xfrm>
        </p:spPr>
        <p:txBody>
          <a:bodyPr/>
          <a:lstStyle>
            <a:lvl1pPr>
              <a:defRPr sz="225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82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32417"/>
            <a:ext cx="8445500" cy="5069416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006608AF-2C15-49C2-93CE-5637C58B065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3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22771D75-E362-484D-B121-7F87388403E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F1A9610B-1D91-420F-9AE7-0FBF4D4C660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62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4" y="114088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7" y="371686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3CA0471D-D67B-4C4C-A66F-BE70D3C38C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86C5F3F-467D-4222-BA30-89E8A6F088AE}" type="datetime1">
              <a:rPr lang="en-US" smtClean="0"/>
              <a:t>9/3/17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2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67"/>
          <p:cNvSpPr>
            <a:spLocks noChangeArrowheads="1"/>
          </p:cNvSpPr>
          <p:nvPr/>
        </p:nvSpPr>
        <p:spPr bwMode="auto">
          <a:xfrm>
            <a:off x="0" y="2828927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285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5" y="3074090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5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26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80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DD4B6FA-B5E9-4019-A8FF-C8F44189BD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0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5F33E12-94BB-4977-B112-EADA01D20BF3}" type="datetime1">
              <a:rPr lang="en-US" smtClean="0"/>
              <a:t>9/3/17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9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01628"/>
            <a:ext cx="8462029" cy="756707"/>
          </a:xfrm>
        </p:spPr>
        <p:txBody>
          <a:bodyPr/>
          <a:lstStyle>
            <a:lvl1pPr>
              <a:defRPr sz="165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tabLst>
                <a:tab pos="6301979" algn="r"/>
              </a:tabLst>
              <a:defRPr lang="en-US" sz="1200" smtClean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A3335D5-1554-4E22-B4F0-F7E8D0A184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18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0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0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1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3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7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8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9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0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5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2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2" y="1460502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9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9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B26BDC-35C2-4813-9648-AAF4D57E2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8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5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5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5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 b="0" cap="none" baseline="0">
                <a:solidFill>
                  <a:schemeClr val="tx1"/>
                </a:solidFill>
              </a:defRPr>
            </a:lvl1pPr>
            <a:lvl2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A733071-8631-4060-B4FB-99A4732A42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295617"/>
            <a:ext cx="5207000" cy="5592567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50510E-1ED5-4614-9AC7-5CE4E7D889E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983838"/>
            <a:ext cx="5207000" cy="4904344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96E9D-67AC-489B-8E38-111A08E0288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8"/>
            <a:ext cx="8569158" cy="461819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2" y="1443791"/>
            <a:ext cx="5307263" cy="4545263"/>
          </a:xfrm>
        </p:spPr>
        <p:txBody>
          <a:bodyPr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4" y="1003049"/>
            <a:ext cx="3087853" cy="4972050"/>
          </a:xfrm>
        </p:spPr>
        <p:txBody>
          <a:bodyPr rIns="182880" anchor="ctr"/>
          <a:lstStyle>
            <a:lvl1pPr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6" y="976314"/>
            <a:ext cx="5294062" cy="414003"/>
          </a:xfrm>
        </p:spPr>
        <p:txBody>
          <a:bodyPr/>
          <a:lstStyle>
            <a:lvl1pPr algn="ctr">
              <a:defRPr sz="12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6DA7C2-B31D-42AD-8C7E-FA4FFB6B801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05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fld id="{4DF317F0-57BB-4667-8501-2D097926F3CE}" type="datetime1">
              <a:rPr lang="en-US" smtClean="0"/>
              <a:t>9/3/17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63B3C-A695-4462-AEFA-DE4FC3E8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95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3572" indent="682229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/>
          <p:cNvSpPr>
            <a:spLocks/>
          </p:cNvSpPr>
          <p:nvPr/>
        </p:nvSpPr>
        <p:spPr bwMode="auto">
          <a:xfrm flipH="1">
            <a:off x="8189914" y="6323015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1" name="Freeform 85"/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9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40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Paragraph content</a:t>
            </a:r>
          </a:p>
          <a:p>
            <a:pPr lvl="1"/>
            <a:r>
              <a:rPr lang="en-US" dirty="0"/>
              <a:t>Bullets</a:t>
            </a:r>
          </a:p>
          <a:p>
            <a:pPr lvl="5"/>
            <a:r>
              <a:rPr lang="en-US" dirty="0"/>
              <a:t>Bullets</a:t>
            </a:r>
          </a:p>
          <a:p>
            <a:pPr lvl="3"/>
            <a:r>
              <a:rPr lang="en-US" dirty="0"/>
              <a:t>Bullets</a:t>
            </a:r>
          </a:p>
          <a:p>
            <a:pPr lvl="4"/>
            <a:r>
              <a:rPr lang="en-US" dirty="0"/>
              <a:t>Bullets</a:t>
            </a:r>
          </a:p>
        </p:txBody>
      </p:sp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8683626" y="6207126"/>
            <a:ext cx="184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60363" y="6356352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825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89C7F2B7-DBC4-456E-9840-ED8A5D5F1B8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1364" y="6356352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825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7" name="Picture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6311900"/>
            <a:ext cx="19827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24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 b="1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ts val="135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623888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897731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377190" indent="-17145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35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1822161"/>
          </a:xfrm>
        </p:spPr>
        <p:txBody>
          <a:bodyPr>
            <a:noAutofit/>
          </a:bodyPr>
          <a:lstStyle/>
          <a:p>
            <a:r>
              <a:rPr lang="en-US" sz="3000" dirty="0"/>
              <a:t>HIGH FREQUENCY LONGITUDINAL SURVEYS OF THINGS: Real Time Energy Monitoring IN Tajikistan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14600" y="2438400"/>
            <a:ext cx="6172200" cy="1600200"/>
          </a:xfrm>
        </p:spPr>
        <p:txBody>
          <a:bodyPr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Joao Pedro Azevedo and William H. Seitz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 collaboration with Dana Rysankova, Elisa Portale, and Gouthami Padam (</a:t>
            </a:r>
            <a:r>
              <a:rPr lang="en-US" sz="1400" b="1" dirty="0" err="1">
                <a:solidFill>
                  <a:schemeClr val="tx1"/>
                </a:solidFill>
              </a:rPr>
              <a:t>esmap</a:t>
            </a:r>
            <a:r>
              <a:rPr lang="en-US" sz="1400" b="1" dirty="0">
                <a:solidFill>
                  <a:schemeClr val="tx1"/>
                </a:solidFill>
              </a:rPr>
              <a:t> global team)  and Arthur Kochnakyan and Takhmina Mukhamedova (Tajikistan energy team)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495800" y="4781651"/>
            <a:ext cx="4388443" cy="1930397"/>
          </a:xfrm>
        </p:spPr>
        <p:txBody>
          <a:bodyPr/>
          <a:lstStyle/>
          <a:p>
            <a:r>
              <a:rPr lang="en-US" sz="1600" b="1" dirty="0"/>
              <a:t>Leveraging Open, Big and Geospatial Data Innovations within EEX Operations</a:t>
            </a:r>
          </a:p>
          <a:p>
            <a:r>
              <a:rPr lang="en-US" sz="1600" b="1" dirty="0"/>
              <a:t>March 2017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0" y="5753300"/>
            <a:ext cx="4248400" cy="831942"/>
          </a:xfrm>
        </p:spPr>
      </p:pic>
    </p:spTree>
    <p:extLst>
      <p:ext uri="{BB962C8B-B14F-4D97-AF65-F5344CB8AC3E}">
        <p14:creationId xmlns:p14="http://schemas.microsoft.com/office/powerpoint/2010/main" val="113475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04307"/>
          </a:xfrm>
        </p:spPr>
        <p:txBody>
          <a:bodyPr/>
          <a:lstStyle/>
          <a:p>
            <a:r>
              <a:rPr lang="en-US" sz="2800" dirty="0" smtClean="0"/>
              <a:t>Very visible correlation between images and actual state </a:t>
            </a:r>
            <a:r>
              <a:rPr lang="en-US" sz="2800" smtClean="0"/>
              <a:t>of power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300948"/>
            <a:ext cx="5680293" cy="5152516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 bwMode="auto">
          <a:xfrm>
            <a:off x="4038600" y="2743200"/>
            <a:ext cx="2092107" cy="609600"/>
          </a:xfrm>
          <a:prstGeom prst="lef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2362200"/>
            <a:ext cx="2454493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Clear separation of trends when power is on vs </a:t>
            </a:r>
            <a:r>
              <a:rPr lang="en-US" smtClean="0"/>
              <a:t>when power if off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863" y="6404669"/>
            <a:ext cx="47797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 log (radiance) instead of actual radiance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748" y="0"/>
            <a:ext cx="8439652" cy="571502"/>
          </a:xfrm>
        </p:spPr>
        <p:txBody>
          <a:bodyPr/>
          <a:lstStyle/>
          <a:p>
            <a:r>
              <a:rPr lang="en-US" sz="2800" dirty="0" smtClean="0"/>
              <a:t>Can raw pixel values predict hourly power status?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663" y="726684"/>
            <a:ext cx="6192013" cy="5667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9400" y="2637238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test </a:t>
            </a:r>
            <a:r>
              <a:rPr lang="en-US" sz="2400" smtClean="0"/>
              <a:t>models perform </a:t>
            </a:r>
            <a:r>
              <a:rPr lang="en-US" sz="2400" dirty="0" smtClean="0"/>
              <a:t>better </a:t>
            </a:r>
            <a:r>
              <a:rPr lang="en-US" sz="2400" smtClean="0"/>
              <a:t>than baseline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88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52600" y="228600"/>
            <a:ext cx="3810000" cy="756707"/>
          </a:xfrm>
        </p:spPr>
        <p:txBody>
          <a:bodyPr/>
          <a:lstStyle/>
          <a:p>
            <a:r>
              <a:rPr lang="en-US" sz="2800" smtClean="0"/>
              <a:t>Satellite Sensor Details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2" name="Rectangle 1"/>
          <p:cNvSpPr/>
          <p:nvPr/>
        </p:nvSpPr>
        <p:spPr>
          <a:xfrm>
            <a:off x="152400" y="1964542"/>
            <a:ext cx="8397972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NOAA Visible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Infrared Imaging Radiometer Suite (VIIRS) 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onboard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the Suomi National Polar-Orbiting Partnership (Suomi NPP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295400"/>
            <a:ext cx="252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Sensor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44160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alibri" charset="0"/>
              </a:rPr>
              <a:t>Day/Night Band (DNB) </a:t>
            </a:r>
            <a:endParaRPr lang="en-US" dirty="0">
              <a:latin typeface="ArialM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5 </a:t>
            </a:r>
            <a:r>
              <a:rPr lang="en-US" dirty="0">
                <a:latin typeface="Calibri" charset="0"/>
              </a:rPr>
              <a:t>High resolution Imagery channels (I-bands) </a:t>
            </a:r>
            <a:endParaRPr lang="en-US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M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alibri" charset="0"/>
              </a:rPr>
              <a:t>16 Moderate resolution channels (M-bands</a:t>
            </a:r>
            <a:r>
              <a:rPr lang="en-US" dirty="0" smtClean="0">
                <a:latin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M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3612750"/>
            <a:ext cx="437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smtClean="0"/>
              <a:t>Available bands </a:t>
            </a:r>
            <a:endParaRPr lang="en-US" sz="3200" b="1" u="sng" dirty="0" smtClean="0"/>
          </a:p>
        </p:txBody>
      </p:sp>
      <p:sp>
        <p:nvSpPr>
          <p:cNvPr id="8" name="Right Arrow 7"/>
          <p:cNvSpPr>
            <a:spLocks noChangeAspect="1"/>
          </p:cNvSpPr>
          <p:nvPr/>
        </p:nvSpPr>
        <p:spPr bwMode="auto">
          <a:xfrm>
            <a:off x="664853" y="4163012"/>
            <a:ext cx="2833885" cy="944628"/>
          </a:xfrm>
          <a:prstGeom prst="rightArrow">
            <a:avLst/>
          </a:prstGeom>
          <a:solidFill>
            <a:srgbClr val="92D050">
              <a:alpha val="4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0009" y="4343339"/>
            <a:ext cx="339368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</a:t>
            </a:r>
            <a:r>
              <a:rPr lang="en-US" sz="2400" smtClean="0"/>
              <a:t>this band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42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62029" cy="756707"/>
          </a:xfrm>
        </p:spPr>
        <p:txBody>
          <a:bodyPr/>
          <a:lstStyle/>
          <a:p>
            <a:r>
              <a:rPr lang="en-US" sz="2800" dirty="0" smtClean="0"/>
              <a:t>Metadata of available imagery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6600" y="1676400"/>
            <a:ext cx="5777065" cy="3070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7232" y="5161930"/>
            <a:ext cx="44958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smtClean="0"/>
              <a:t>Most images taken around 9pm!!!</a:t>
            </a:r>
            <a:endParaRPr lang="en-US" sz="2000"/>
          </a:p>
        </p:txBody>
      </p:sp>
      <p:sp>
        <p:nvSpPr>
          <p:cNvPr id="2" name="TextBox 1"/>
          <p:cNvSpPr txBox="1"/>
          <p:nvPr/>
        </p:nvSpPr>
        <p:spPr>
          <a:xfrm>
            <a:off x="12700" y="2489123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total of 317 daily images from October 1, 2016 to April 30, 2017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7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BDC-35C2-4813-9648-AAF4D57E2A56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990600"/>
            <a:ext cx="8312727" cy="4871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304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night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63" y="304800"/>
            <a:ext cx="8243887" cy="756707"/>
          </a:xfrm>
        </p:spPr>
        <p:txBody>
          <a:bodyPr/>
          <a:lstStyle/>
          <a:p>
            <a:r>
              <a:rPr lang="en-US" sz="2800" dirty="0" smtClean="0"/>
              <a:t>Why do we need ground truth data?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8600" y="1366877"/>
            <a:ext cx="4648621" cy="4684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2971800"/>
            <a:ext cx="319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was a high scale power outage </a:t>
            </a:r>
            <a:r>
              <a:rPr lang="en-US" smtClean="0"/>
              <a:t>on October 28, 2016.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609600"/>
            <a:ext cx="8439652" cy="460375"/>
          </a:xfrm>
        </p:spPr>
        <p:txBody>
          <a:bodyPr/>
          <a:lstStyle/>
          <a:p>
            <a:r>
              <a:rPr lang="en-US" sz="2400" dirty="0" smtClean="0"/>
              <a:t>Ground sensors easily captured the nation-wide outage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BDC-35C2-4813-9648-AAF4D57E2A56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6245475" cy="45173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6200" y="2351953"/>
            <a:ext cx="6245475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6138" y="2895600"/>
            <a:ext cx="6245475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3429000"/>
            <a:ext cx="24384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Only 5 out of the 150 locations had power on October 28</a:t>
            </a:r>
            <a:r>
              <a:rPr lang="en-US" smtClean="0"/>
              <a:t>, between 8-9pm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863" y="38100"/>
            <a:ext cx="7126287" cy="498475"/>
          </a:xfrm>
        </p:spPr>
        <p:txBody>
          <a:bodyPr/>
          <a:lstStyle/>
          <a:p>
            <a:r>
              <a:rPr lang="en-US" sz="2800" dirty="0" smtClean="0"/>
              <a:t>Can we easily </a:t>
            </a:r>
            <a:r>
              <a:rPr lang="en-US" sz="2800" smtClean="0"/>
              <a:t>differentiate using imagery?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BDC-35C2-4813-9648-AAF4D57E2A56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38200"/>
            <a:ext cx="4289531" cy="3871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50900"/>
            <a:ext cx="4284956" cy="3871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5400" y="4953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(2016-10-28 21:00:00) with massive power outage, only 3 locations had power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5156023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Regular day (2017-02-26 20:00:00), 104 monitoring locations had power at this hour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3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63" y="304800"/>
            <a:ext cx="8243887" cy="756707"/>
          </a:xfrm>
        </p:spPr>
        <p:txBody>
          <a:bodyPr/>
          <a:lstStyle/>
          <a:p>
            <a:r>
              <a:rPr lang="en-US" sz="2800" dirty="0" smtClean="0"/>
              <a:t>Night images vs. actual power failure data: explore correlation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481013" y="1571792"/>
            <a:ext cx="839628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key question is to determine how well the night images (radiance values) can match what's happening on the ground (power status from our box data)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5163" y="3640906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Visual exploration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Predict power status in our box data using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63" y="304800"/>
            <a:ext cx="8243887" cy="756707"/>
          </a:xfrm>
        </p:spPr>
        <p:txBody>
          <a:bodyPr/>
          <a:lstStyle/>
          <a:p>
            <a:r>
              <a:rPr lang="en-US" sz="2800" dirty="0" smtClean="0"/>
              <a:t>Preprocessing the data for this analysis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2451100"/>
            <a:ext cx="9144000" cy="1514929"/>
          </a:xfrm>
          <a:prstGeom prst="rect">
            <a:avLst/>
          </a:prstGeom>
        </p:spPr>
      </p:pic>
      <p:sp>
        <p:nvSpPr>
          <p:cNvPr id="8" name="Down Arrow Callout 7"/>
          <p:cNvSpPr/>
          <p:nvPr/>
        </p:nvSpPr>
        <p:spPr bwMode="auto">
          <a:xfrm>
            <a:off x="3048000" y="1524000"/>
            <a:ext cx="2362200" cy="914400"/>
          </a:xfrm>
          <a:prstGeom prst="downArrowCallout">
            <a:avLst>
              <a:gd name="adj1" fmla="val 5000"/>
              <a:gd name="adj2" fmla="val 25000"/>
              <a:gd name="adj3" fmla="val 25000"/>
              <a:gd name="adj4" fmla="val 64977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Dataset </a:t>
            </a: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used for this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813" y="4230590"/>
            <a:ext cx="8326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Images matched to box events by the hour (image capture date truncated to hour precision)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boxes, only considered hours which had same same events from the two boxes in the same </a:t>
            </a:r>
            <a:r>
              <a:rPr lang="en-US" dirty="0" err="1" smtClean="0"/>
              <a:t>psu</a:t>
            </a:r>
            <a:r>
              <a:rPr lang="en-US" dirty="0" smtClean="0"/>
              <a:t> (just being strict)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Extract pixel values at the </a:t>
            </a:r>
            <a:r>
              <a:rPr lang="en-US" dirty="0" err="1" smtClean="0"/>
              <a:t>psu</a:t>
            </a:r>
            <a:r>
              <a:rPr lang="en-US" dirty="0" smtClean="0"/>
              <a:t> location given by longitude, latitude.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POVEQ-PPT-Template</Template>
  <TotalTime>18529</TotalTime>
  <Words>400</Words>
  <Application>Microsoft Macintosh PowerPoint</Application>
  <PresentationFormat>On-screen Show (4:3)</PresentationFormat>
  <Paragraphs>64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Andes ExtraLight</vt:lpstr>
      <vt:lpstr>Arial Bold</vt:lpstr>
      <vt:lpstr>ArialMT</vt:lpstr>
      <vt:lpstr>Calibri</vt:lpstr>
      <vt:lpstr>MS PGothic</vt:lpstr>
      <vt:lpstr>ＭＳ Ｐゴシック</vt:lpstr>
      <vt:lpstr>Times New Roman</vt:lpstr>
      <vt:lpstr>Trebuchet MS</vt:lpstr>
      <vt:lpstr>Wingdings</vt:lpstr>
      <vt:lpstr>Arial</vt:lpstr>
      <vt:lpstr>WBG-Any_Logo</vt:lpstr>
      <vt:lpstr>Full Page Interior</vt:lpstr>
      <vt:lpstr>HIGH FREQUENCY LONGITUDINAL SURVEYS OF THINGS: Real Time Energy Monitoring IN Tajikistan</vt:lpstr>
      <vt:lpstr>Satellite Sensor Details</vt:lpstr>
      <vt:lpstr>Metadata of available imagery</vt:lpstr>
      <vt:lpstr>PowerPoint Presentation</vt:lpstr>
      <vt:lpstr>Why do we need ground truth data?</vt:lpstr>
      <vt:lpstr>Ground sensors easily captured the nation-wide outage</vt:lpstr>
      <vt:lpstr>Can we easily differentiate using imagery?</vt:lpstr>
      <vt:lpstr>Night images vs. actual power failure data: explore correlation</vt:lpstr>
      <vt:lpstr>Preprocessing the data for this analysis</vt:lpstr>
      <vt:lpstr>Very visible correlation between images and actual state of power</vt:lpstr>
      <vt:lpstr>Can raw pixel values predict hourly power status?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</dc:title>
  <dc:creator>Cesar A. Cancho</dc:creator>
  <cp:lastModifiedBy>Microsoft Office User</cp:lastModifiedBy>
  <cp:revision>820</cp:revision>
  <cp:lastPrinted>2017-02-23T18:59:47Z</cp:lastPrinted>
  <dcterms:created xsi:type="dcterms:W3CDTF">2016-05-12T17:18:02Z</dcterms:created>
  <dcterms:modified xsi:type="dcterms:W3CDTF">2017-09-03T22:28:50Z</dcterms:modified>
</cp:coreProperties>
</file>